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92F4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328"/>
    <p:restoredTop sz="94650"/>
  </p:normalViewPr>
  <p:slideViewPr>
    <p:cSldViewPr snapToGrid="0" snapToObjects="1">
      <p:cViewPr varScale="1">
        <p:scale>
          <a:sx n="25" d="100"/>
          <a:sy n="25" d="100"/>
        </p:scale>
        <p:origin x="1800" y="1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91840" y="5387342"/>
            <a:ext cx="37307520" cy="11460480"/>
          </a:xfrm>
        </p:spPr>
        <p:txBody>
          <a:bodyPr anchor="b"/>
          <a:lstStyle>
            <a:lvl1pPr algn="ctr">
              <a:defRPr sz="28800"/>
            </a:lvl1pPr>
          </a:lstStyle>
          <a:p>
            <a:r>
              <a:rPr lang="en-US"/>
              <a:t>Click to edit Master title style</a:t>
            </a:r>
            <a:endParaRPr lang="en-US" dirty="0"/>
          </a:p>
        </p:txBody>
      </p:sp>
      <p:sp>
        <p:nvSpPr>
          <p:cNvPr id="3" name="Subtitle 2"/>
          <p:cNvSpPr>
            <a:spLocks noGrp="1"/>
          </p:cNvSpPr>
          <p:nvPr>
            <p:ph type="subTitle" idx="1"/>
          </p:nvPr>
        </p:nvSpPr>
        <p:spPr>
          <a:xfrm>
            <a:off x="5486400" y="17289782"/>
            <a:ext cx="32918400" cy="7947658"/>
          </a:xfrm>
        </p:spPr>
        <p:txBody>
          <a:bodyPr/>
          <a:lstStyle>
            <a:lvl1pPr marL="0" indent="0" algn="ctr">
              <a:buNone/>
              <a:defRPr sz="11520"/>
            </a:lvl1pPr>
            <a:lvl2pPr marL="2194560" indent="0" algn="ctr">
              <a:buNone/>
              <a:defRPr sz="9600"/>
            </a:lvl2pPr>
            <a:lvl3pPr marL="4389120" indent="0" algn="ctr">
              <a:buNone/>
              <a:defRPr sz="8640"/>
            </a:lvl3pPr>
            <a:lvl4pPr marL="6583680" indent="0" algn="ctr">
              <a:buNone/>
              <a:defRPr sz="7680"/>
            </a:lvl4pPr>
            <a:lvl5pPr marL="8778240" indent="0" algn="ctr">
              <a:buNone/>
              <a:defRPr sz="7680"/>
            </a:lvl5pPr>
            <a:lvl6pPr marL="10972800" indent="0" algn="ctr">
              <a:buNone/>
              <a:defRPr sz="7680"/>
            </a:lvl6pPr>
            <a:lvl7pPr marL="13167360" indent="0" algn="ctr">
              <a:buNone/>
              <a:defRPr sz="7680"/>
            </a:lvl7pPr>
            <a:lvl8pPr marL="15361920" indent="0" algn="ctr">
              <a:buNone/>
              <a:defRPr sz="7680"/>
            </a:lvl8pPr>
            <a:lvl9pPr marL="17556480" indent="0" algn="ctr">
              <a:buNone/>
              <a:defRPr sz="768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376FC90-8463-E246-91E8-3E35934D884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7912049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6FC90-8463-E246-91E8-3E35934D884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17215807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6FC90-8463-E246-91E8-3E35934D884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29214743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376FC90-8463-E246-91E8-3E35934D884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40090138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994662" y="8206749"/>
            <a:ext cx="37856160" cy="13693138"/>
          </a:xfrm>
        </p:spPr>
        <p:txBody>
          <a:bodyPr anchor="b"/>
          <a:lstStyle>
            <a:lvl1pPr>
              <a:defRPr sz="28800"/>
            </a:lvl1pPr>
          </a:lstStyle>
          <a:p>
            <a:r>
              <a:rPr lang="en-US"/>
              <a:t>Click to edit Master title style</a:t>
            </a:r>
            <a:endParaRPr lang="en-US" dirty="0"/>
          </a:p>
        </p:txBody>
      </p:sp>
      <p:sp>
        <p:nvSpPr>
          <p:cNvPr id="3" name="Text Placeholder 2"/>
          <p:cNvSpPr>
            <a:spLocks noGrp="1"/>
          </p:cNvSpPr>
          <p:nvPr>
            <p:ph type="body" idx="1"/>
          </p:nvPr>
        </p:nvSpPr>
        <p:spPr>
          <a:xfrm>
            <a:off x="2994662" y="22029429"/>
            <a:ext cx="37856160" cy="7200898"/>
          </a:xfrm>
        </p:spPr>
        <p:txBody>
          <a:bodyPr/>
          <a:lstStyle>
            <a:lvl1pPr marL="0" indent="0">
              <a:buNone/>
              <a:defRPr sz="11520">
                <a:solidFill>
                  <a:schemeClr val="tx1"/>
                </a:solidFill>
              </a:defRPr>
            </a:lvl1pPr>
            <a:lvl2pPr marL="2194560" indent="0">
              <a:buNone/>
              <a:defRPr sz="9600">
                <a:solidFill>
                  <a:schemeClr val="tx1">
                    <a:tint val="75000"/>
                  </a:schemeClr>
                </a:solidFill>
              </a:defRPr>
            </a:lvl2pPr>
            <a:lvl3pPr marL="4389120" indent="0">
              <a:buNone/>
              <a:defRPr sz="8640">
                <a:solidFill>
                  <a:schemeClr val="tx1">
                    <a:tint val="75000"/>
                  </a:schemeClr>
                </a:solidFill>
              </a:defRPr>
            </a:lvl3pPr>
            <a:lvl4pPr marL="6583680" indent="0">
              <a:buNone/>
              <a:defRPr sz="7680">
                <a:solidFill>
                  <a:schemeClr val="tx1">
                    <a:tint val="75000"/>
                  </a:schemeClr>
                </a:solidFill>
              </a:defRPr>
            </a:lvl4pPr>
            <a:lvl5pPr marL="8778240" indent="0">
              <a:buNone/>
              <a:defRPr sz="7680">
                <a:solidFill>
                  <a:schemeClr val="tx1">
                    <a:tint val="75000"/>
                  </a:schemeClr>
                </a:solidFill>
              </a:defRPr>
            </a:lvl5pPr>
            <a:lvl6pPr marL="10972800" indent="0">
              <a:buNone/>
              <a:defRPr sz="7680">
                <a:solidFill>
                  <a:schemeClr val="tx1">
                    <a:tint val="75000"/>
                  </a:schemeClr>
                </a:solidFill>
              </a:defRPr>
            </a:lvl6pPr>
            <a:lvl7pPr marL="13167360" indent="0">
              <a:buNone/>
              <a:defRPr sz="7680">
                <a:solidFill>
                  <a:schemeClr val="tx1">
                    <a:tint val="75000"/>
                  </a:schemeClr>
                </a:solidFill>
              </a:defRPr>
            </a:lvl7pPr>
            <a:lvl8pPr marL="15361920" indent="0">
              <a:buNone/>
              <a:defRPr sz="7680">
                <a:solidFill>
                  <a:schemeClr val="tx1">
                    <a:tint val="75000"/>
                  </a:schemeClr>
                </a:solidFill>
              </a:defRPr>
            </a:lvl8pPr>
            <a:lvl9pPr marL="17556480" indent="0">
              <a:buNone/>
              <a:defRPr sz="768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76FC90-8463-E246-91E8-3E35934D884E}" type="datetimeFigureOut">
              <a:rPr lang="en-US" smtClean="0"/>
              <a:t>3/18/22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3284610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0175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219920" y="8763000"/>
            <a:ext cx="18653760" cy="208864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376FC90-8463-E246-91E8-3E35934D884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10776342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3023242" y="8069582"/>
            <a:ext cx="18568032"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4" name="Content Placeholder 3"/>
          <p:cNvSpPr>
            <a:spLocks noGrp="1"/>
          </p:cNvSpPr>
          <p:nvPr>
            <p:ph sz="half" idx="2"/>
          </p:nvPr>
        </p:nvSpPr>
        <p:spPr>
          <a:xfrm>
            <a:off x="3023242" y="12024360"/>
            <a:ext cx="18568032"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219922" y="8069582"/>
            <a:ext cx="18659477" cy="3954778"/>
          </a:xfrm>
        </p:spPr>
        <p:txBody>
          <a:bodyPr anchor="b"/>
          <a:lstStyle>
            <a:lvl1pPr marL="0" indent="0">
              <a:buNone/>
              <a:defRPr sz="11520" b="1"/>
            </a:lvl1pPr>
            <a:lvl2pPr marL="2194560" indent="0">
              <a:buNone/>
              <a:defRPr sz="9600" b="1"/>
            </a:lvl2pPr>
            <a:lvl3pPr marL="4389120" indent="0">
              <a:buNone/>
              <a:defRPr sz="8640" b="1"/>
            </a:lvl3pPr>
            <a:lvl4pPr marL="6583680" indent="0">
              <a:buNone/>
              <a:defRPr sz="7680" b="1"/>
            </a:lvl4pPr>
            <a:lvl5pPr marL="8778240" indent="0">
              <a:buNone/>
              <a:defRPr sz="7680" b="1"/>
            </a:lvl5pPr>
            <a:lvl6pPr marL="10972800" indent="0">
              <a:buNone/>
              <a:defRPr sz="7680" b="1"/>
            </a:lvl6pPr>
            <a:lvl7pPr marL="13167360" indent="0">
              <a:buNone/>
              <a:defRPr sz="7680" b="1"/>
            </a:lvl7pPr>
            <a:lvl8pPr marL="15361920" indent="0">
              <a:buNone/>
              <a:defRPr sz="7680" b="1"/>
            </a:lvl8pPr>
            <a:lvl9pPr marL="17556480" indent="0">
              <a:buNone/>
              <a:defRPr sz="7680" b="1"/>
            </a:lvl9pPr>
          </a:lstStyle>
          <a:p>
            <a:pPr lvl="0"/>
            <a:r>
              <a:rPr lang="en-US"/>
              <a:t>Click to edit Master text styles</a:t>
            </a:r>
          </a:p>
        </p:txBody>
      </p:sp>
      <p:sp>
        <p:nvSpPr>
          <p:cNvPr id="6" name="Content Placeholder 5"/>
          <p:cNvSpPr>
            <a:spLocks noGrp="1"/>
          </p:cNvSpPr>
          <p:nvPr>
            <p:ph sz="quarter" idx="4"/>
          </p:nvPr>
        </p:nvSpPr>
        <p:spPr>
          <a:xfrm>
            <a:off x="22219922" y="12024360"/>
            <a:ext cx="18659477" cy="1768602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376FC90-8463-E246-91E8-3E35934D884E}" type="datetimeFigureOut">
              <a:rPr lang="en-US" smtClean="0"/>
              <a:t>3/18/22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2802300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376FC90-8463-E246-91E8-3E35934D884E}" type="datetimeFigureOut">
              <a:rPr lang="en-US" smtClean="0"/>
              <a:t>3/18/22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30586336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376FC90-8463-E246-91E8-3E35934D884E}" type="datetimeFigureOut">
              <a:rPr lang="en-US" smtClean="0"/>
              <a:t>3/18/22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4889300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lvl1pPr>
              <a:defRPr sz="15360"/>
            </a:lvl1pPr>
            <a:lvl2pPr>
              <a:defRPr sz="13440"/>
            </a:lvl2pPr>
            <a:lvl3pPr>
              <a:defRPr sz="11520"/>
            </a:lvl3pPr>
            <a:lvl4pPr>
              <a:defRPr sz="9600"/>
            </a:lvl4pPr>
            <a:lvl5pPr>
              <a:defRPr sz="9600"/>
            </a:lvl5pPr>
            <a:lvl6pPr>
              <a:defRPr sz="9600"/>
            </a:lvl6pPr>
            <a:lvl7pPr>
              <a:defRPr sz="9600"/>
            </a:lvl7pPr>
            <a:lvl8pPr>
              <a:defRPr sz="9600"/>
            </a:lvl8pPr>
            <a:lvl9pPr>
              <a:defRPr sz="9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376FC90-8463-E246-91E8-3E35934D884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37458670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53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5360"/>
            </a:lvl1pPr>
            <a:lvl2pPr marL="2194560" indent="0">
              <a:buNone/>
              <a:defRPr sz="13440"/>
            </a:lvl2pPr>
            <a:lvl3pPr marL="4389120" indent="0">
              <a:buNone/>
              <a:defRPr sz="11520"/>
            </a:lvl3pPr>
            <a:lvl4pPr marL="6583680" indent="0">
              <a:buNone/>
              <a:defRPr sz="9600"/>
            </a:lvl4pPr>
            <a:lvl5pPr marL="8778240" indent="0">
              <a:buNone/>
              <a:defRPr sz="9600"/>
            </a:lvl5pPr>
            <a:lvl6pPr marL="10972800" indent="0">
              <a:buNone/>
              <a:defRPr sz="9600"/>
            </a:lvl6pPr>
            <a:lvl7pPr marL="13167360" indent="0">
              <a:buNone/>
              <a:defRPr sz="9600"/>
            </a:lvl7pPr>
            <a:lvl8pPr marL="15361920" indent="0">
              <a:buNone/>
              <a:defRPr sz="9600"/>
            </a:lvl8pPr>
            <a:lvl9pPr marL="17556480" indent="0">
              <a:buNone/>
              <a:defRPr sz="9600"/>
            </a:lvl9pPr>
          </a:lstStyle>
          <a:p>
            <a:r>
              <a:rPr lang="en-US"/>
              <a:t>Click icon to add picture</a:t>
            </a:r>
            <a:endParaRPr lang="en-US" dirty="0"/>
          </a:p>
        </p:txBody>
      </p:sp>
      <p:sp>
        <p:nvSpPr>
          <p:cNvPr id="4" name="Text Placeholder 3"/>
          <p:cNvSpPr>
            <a:spLocks noGrp="1"/>
          </p:cNvSpPr>
          <p:nvPr>
            <p:ph type="body" sz="half" idx="2"/>
          </p:nvPr>
        </p:nvSpPr>
        <p:spPr>
          <a:xfrm>
            <a:off x="3023237" y="9875520"/>
            <a:ext cx="14156054" cy="18295622"/>
          </a:xfrm>
        </p:spPr>
        <p:txBody>
          <a:bodyPr/>
          <a:lstStyle>
            <a:lvl1pPr marL="0" indent="0">
              <a:buNone/>
              <a:defRPr sz="7680"/>
            </a:lvl1pPr>
            <a:lvl2pPr marL="2194560" indent="0">
              <a:buNone/>
              <a:defRPr sz="6720"/>
            </a:lvl2pPr>
            <a:lvl3pPr marL="4389120" indent="0">
              <a:buNone/>
              <a:defRPr sz="5760"/>
            </a:lvl3pPr>
            <a:lvl4pPr marL="6583680" indent="0">
              <a:buNone/>
              <a:defRPr sz="4800"/>
            </a:lvl4pPr>
            <a:lvl5pPr marL="8778240" indent="0">
              <a:buNone/>
              <a:defRPr sz="4800"/>
            </a:lvl5pPr>
            <a:lvl6pPr marL="10972800" indent="0">
              <a:buNone/>
              <a:defRPr sz="4800"/>
            </a:lvl6pPr>
            <a:lvl7pPr marL="13167360" indent="0">
              <a:buNone/>
              <a:defRPr sz="4800"/>
            </a:lvl7pPr>
            <a:lvl8pPr marL="15361920" indent="0">
              <a:buNone/>
              <a:defRPr sz="4800"/>
            </a:lvl8pPr>
            <a:lvl9pPr marL="17556480" indent="0">
              <a:buNone/>
              <a:defRPr sz="4800"/>
            </a:lvl9pPr>
          </a:lstStyle>
          <a:p>
            <a:pPr lvl="0"/>
            <a:r>
              <a:rPr lang="en-US"/>
              <a:t>Click to edit Master text styles</a:t>
            </a:r>
          </a:p>
        </p:txBody>
      </p:sp>
      <p:sp>
        <p:nvSpPr>
          <p:cNvPr id="5" name="Date Placeholder 4"/>
          <p:cNvSpPr>
            <a:spLocks noGrp="1"/>
          </p:cNvSpPr>
          <p:nvPr>
            <p:ph type="dt" sz="half" idx="10"/>
          </p:nvPr>
        </p:nvSpPr>
        <p:spPr/>
        <p:txBody>
          <a:bodyPr/>
          <a:lstStyle/>
          <a:p>
            <a:fld id="{F376FC90-8463-E246-91E8-3E35934D884E}" type="datetimeFigureOut">
              <a:rPr lang="en-US" smtClean="0"/>
              <a:t>3/18/22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A39A5A-F515-0D4C-9F24-46551440201A}" type="slidenum">
              <a:rPr lang="en-US" smtClean="0"/>
              <a:t>‹#›</a:t>
            </a:fld>
            <a:endParaRPr lang="en-US"/>
          </a:p>
        </p:txBody>
      </p:sp>
    </p:spTree>
    <p:extLst>
      <p:ext uri="{BB962C8B-B14F-4D97-AF65-F5344CB8AC3E}">
        <p14:creationId xmlns:p14="http://schemas.microsoft.com/office/powerpoint/2010/main" val="30627182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3017520" y="8763000"/>
            <a:ext cx="37856160" cy="208864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5760">
                <a:solidFill>
                  <a:schemeClr val="tx1">
                    <a:tint val="75000"/>
                  </a:schemeClr>
                </a:solidFill>
              </a:defRPr>
            </a:lvl1pPr>
          </a:lstStyle>
          <a:p>
            <a:fld id="{F376FC90-8463-E246-91E8-3E35934D884E}" type="datetimeFigureOut">
              <a:rPr lang="en-US" smtClean="0"/>
              <a:t>3/18/22</a:t>
            </a:fld>
            <a:endParaRPr lang="en-US"/>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576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5760">
                <a:solidFill>
                  <a:schemeClr val="tx1">
                    <a:tint val="75000"/>
                  </a:schemeClr>
                </a:solidFill>
              </a:defRPr>
            </a:lvl1pPr>
          </a:lstStyle>
          <a:p>
            <a:fld id="{3BA39A5A-F515-0D4C-9F24-46551440201A}" type="slidenum">
              <a:rPr lang="en-US" smtClean="0"/>
              <a:t>‹#›</a:t>
            </a:fld>
            <a:endParaRPr lang="en-US"/>
          </a:p>
        </p:txBody>
      </p:sp>
    </p:spTree>
    <p:extLst>
      <p:ext uri="{BB962C8B-B14F-4D97-AF65-F5344CB8AC3E}">
        <p14:creationId xmlns:p14="http://schemas.microsoft.com/office/powerpoint/2010/main" val="2230258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4389120" rtl="0" eaLnBrk="1" latinLnBrk="0" hangingPunct="1">
        <a:lnSpc>
          <a:spcPct val="90000"/>
        </a:lnSpc>
        <a:spcBef>
          <a:spcPct val="0"/>
        </a:spcBef>
        <a:buNone/>
        <a:defRPr sz="21120" kern="1200">
          <a:solidFill>
            <a:schemeClr val="tx1"/>
          </a:solidFill>
          <a:latin typeface="+mj-lt"/>
          <a:ea typeface="+mj-ea"/>
          <a:cs typeface="+mj-cs"/>
        </a:defRPr>
      </a:lvl1pPr>
    </p:titleStyle>
    <p:bodyStyle>
      <a:lvl1pPr marL="1097280" indent="-1097280" algn="l" defTabSz="4389120" rtl="0" eaLnBrk="1" latinLnBrk="0" hangingPunct="1">
        <a:lnSpc>
          <a:spcPct val="90000"/>
        </a:lnSpc>
        <a:spcBef>
          <a:spcPts val="4800"/>
        </a:spcBef>
        <a:buFont typeface="Arial" panose="020B0604020202020204" pitchFamily="34" charset="0"/>
        <a:buChar char="•"/>
        <a:defRPr sz="13440" kern="1200">
          <a:solidFill>
            <a:schemeClr val="tx1"/>
          </a:solidFill>
          <a:latin typeface="+mn-lt"/>
          <a:ea typeface="+mn-ea"/>
          <a:cs typeface="+mn-cs"/>
        </a:defRPr>
      </a:lvl1pPr>
      <a:lvl2pPr marL="3291840" indent="-1097280" algn="l" defTabSz="4389120" rtl="0" eaLnBrk="1" latinLnBrk="0" hangingPunct="1">
        <a:lnSpc>
          <a:spcPct val="90000"/>
        </a:lnSpc>
        <a:spcBef>
          <a:spcPts val="2400"/>
        </a:spcBef>
        <a:buFont typeface="Arial" panose="020B0604020202020204" pitchFamily="34" charset="0"/>
        <a:buChar char="•"/>
        <a:defRPr sz="11520" kern="1200">
          <a:solidFill>
            <a:schemeClr val="tx1"/>
          </a:solidFill>
          <a:latin typeface="+mn-lt"/>
          <a:ea typeface="+mn-ea"/>
          <a:cs typeface="+mn-cs"/>
        </a:defRPr>
      </a:lvl2pPr>
      <a:lvl3pPr marL="5486400" indent="-1097280" algn="l" defTabSz="4389120" rtl="0" eaLnBrk="1" latinLnBrk="0" hangingPunct="1">
        <a:lnSpc>
          <a:spcPct val="90000"/>
        </a:lnSpc>
        <a:spcBef>
          <a:spcPts val="2400"/>
        </a:spcBef>
        <a:buFont typeface="Arial" panose="020B0604020202020204" pitchFamily="34" charset="0"/>
        <a:buChar char="•"/>
        <a:defRPr sz="9600" kern="1200">
          <a:solidFill>
            <a:schemeClr val="tx1"/>
          </a:solidFill>
          <a:latin typeface="+mn-lt"/>
          <a:ea typeface="+mn-ea"/>
          <a:cs typeface="+mn-cs"/>
        </a:defRPr>
      </a:lvl3pPr>
      <a:lvl4pPr marL="76809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4pPr>
      <a:lvl5pPr marL="987552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5pPr>
      <a:lvl6pPr marL="1207008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6pPr>
      <a:lvl7pPr marL="1426464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7pPr>
      <a:lvl8pPr marL="1645920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8pPr>
      <a:lvl9pPr marL="18653760" indent="-1097280" algn="l" defTabSz="4389120" rtl="0" eaLnBrk="1" latinLnBrk="0" hangingPunct="1">
        <a:lnSpc>
          <a:spcPct val="90000"/>
        </a:lnSpc>
        <a:spcBef>
          <a:spcPts val="2400"/>
        </a:spcBef>
        <a:buFont typeface="Arial" panose="020B0604020202020204" pitchFamily="34" charset="0"/>
        <a:buChar char="•"/>
        <a:defRPr sz="8640" kern="1200">
          <a:solidFill>
            <a:schemeClr val="tx1"/>
          </a:solidFill>
          <a:latin typeface="+mn-lt"/>
          <a:ea typeface="+mn-ea"/>
          <a:cs typeface="+mn-cs"/>
        </a:defRPr>
      </a:lvl9pPr>
    </p:bodyStyle>
    <p:otherStyle>
      <a:defPPr>
        <a:defRPr lang="en-US"/>
      </a:defPPr>
      <a:lvl1pPr marL="0" algn="l" defTabSz="4389120" rtl="0" eaLnBrk="1" latinLnBrk="0" hangingPunct="1">
        <a:defRPr sz="8640" kern="1200">
          <a:solidFill>
            <a:schemeClr val="tx1"/>
          </a:solidFill>
          <a:latin typeface="+mn-lt"/>
          <a:ea typeface="+mn-ea"/>
          <a:cs typeface="+mn-cs"/>
        </a:defRPr>
      </a:lvl1pPr>
      <a:lvl2pPr marL="2194560" algn="l" defTabSz="4389120" rtl="0" eaLnBrk="1" latinLnBrk="0" hangingPunct="1">
        <a:defRPr sz="8640" kern="1200">
          <a:solidFill>
            <a:schemeClr val="tx1"/>
          </a:solidFill>
          <a:latin typeface="+mn-lt"/>
          <a:ea typeface="+mn-ea"/>
          <a:cs typeface="+mn-cs"/>
        </a:defRPr>
      </a:lvl2pPr>
      <a:lvl3pPr marL="4389120" algn="l" defTabSz="4389120" rtl="0" eaLnBrk="1" latinLnBrk="0" hangingPunct="1">
        <a:defRPr sz="8640" kern="1200">
          <a:solidFill>
            <a:schemeClr val="tx1"/>
          </a:solidFill>
          <a:latin typeface="+mn-lt"/>
          <a:ea typeface="+mn-ea"/>
          <a:cs typeface="+mn-cs"/>
        </a:defRPr>
      </a:lvl3pPr>
      <a:lvl4pPr marL="6583680" algn="l" defTabSz="4389120" rtl="0" eaLnBrk="1" latinLnBrk="0" hangingPunct="1">
        <a:defRPr sz="8640" kern="1200">
          <a:solidFill>
            <a:schemeClr val="tx1"/>
          </a:solidFill>
          <a:latin typeface="+mn-lt"/>
          <a:ea typeface="+mn-ea"/>
          <a:cs typeface="+mn-cs"/>
        </a:defRPr>
      </a:lvl4pPr>
      <a:lvl5pPr marL="8778240" algn="l" defTabSz="4389120" rtl="0" eaLnBrk="1" latinLnBrk="0" hangingPunct="1">
        <a:defRPr sz="8640" kern="1200">
          <a:solidFill>
            <a:schemeClr val="tx1"/>
          </a:solidFill>
          <a:latin typeface="+mn-lt"/>
          <a:ea typeface="+mn-ea"/>
          <a:cs typeface="+mn-cs"/>
        </a:defRPr>
      </a:lvl5pPr>
      <a:lvl6pPr marL="10972800" algn="l" defTabSz="4389120" rtl="0" eaLnBrk="1" latinLnBrk="0" hangingPunct="1">
        <a:defRPr sz="8640" kern="1200">
          <a:solidFill>
            <a:schemeClr val="tx1"/>
          </a:solidFill>
          <a:latin typeface="+mn-lt"/>
          <a:ea typeface="+mn-ea"/>
          <a:cs typeface="+mn-cs"/>
        </a:defRPr>
      </a:lvl6pPr>
      <a:lvl7pPr marL="13167360" algn="l" defTabSz="4389120" rtl="0" eaLnBrk="1" latinLnBrk="0" hangingPunct="1">
        <a:defRPr sz="8640" kern="1200">
          <a:solidFill>
            <a:schemeClr val="tx1"/>
          </a:solidFill>
          <a:latin typeface="+mn-lt"/>
          <a:ea typeface="+mn-ea"/>
          <a:cs typeface="+mn-cs"/>
        </a:defRPr>
      </a:lvl7pPr>
      <a:lvl8pPr marL="15361920" algn="l" defTabSz="4389120" rtl="0" eaLnBrk="1" latinLnBrk="0" hangingPunct="1">
        <a:defRPr sz="8640" kern="1200">
          <a:solidFill>
            <a:schemeClr val="tx1"/>
          </a:solidFill>
          <a:latin typeface="+mn-lt"/>
          <a:ea typeface="+mn-ea"/>
          <a:cs typeface="+mn-cs"/>
        </a:defRPr>
      </a:lvl8pPr>
      <a:lvl9pPr marL="17556480" algn="l" defTabSz="4389120" rtl="0" eaLnBrk="1" latinLnBrk="0" hangingPunct="1">
        <a:defRPr sz="86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jpe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jpeg"/><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Pantone 195 C Color | Hex color Code #782F40 information | Hsl | Rgb |  Pantone">
            <a:extLst>
              <a:ext uri="{FF2B5EF4-FFF2-40B4-BE49-F238E27FC236}">
                <a16:creationId xmlns:a16="http://schemas.microsoft.com/office/drawing/2014/main" id="{98C2A318-9F08-1F4D-9EF1-8B4750DD012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2012" y="-369494"/>
            <a:ext cx="45119394" cy="33657388"/>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antone 7502 C Color | Hex color Code #CEB888 information | Hsl | Rgb |  Pantone">
            <a:extLst>
              <a:ext uri="{FF2B5EF4-FFF2-40B4-BE49-F238E27FC236}">
                <a16:creationId xmlns:a16="http://schemas.microsoft.com/office/drawing/2014/main" id="{CCD8199D-890E-9B46-9853-D4B98E0C53B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9927" y="4782816"/>
            <a:ext cx="45119394" cy="2815016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7DC43AB5-1500-5041-80D7-1C0B34DB73AC}"/>
              </a:ext>
            </a:extLst>
          </p:cNvPr>
          <p:cNvSpPr txBox="1"/>
          <p:nvPr/>
        </p:nvSpPr>
        <p:spPr>
          <a:xfrm>
            <a:off x="5649682" y="289866"/>
            <a:ext cx="32591828" cy="3693319"/>
          </a:xfrm>
          <a:prstGeom prst="rect">
            <a:avLst/>
          </a:prstGeom>
          <a:noFill/>
        </p:spPr>
        <p:txBody>
          <a:bodyPr wrap="square" rtlCol="0">
            <a:spAutoFit/>
          </a:bodyPr>
          <a:lstStyle/>
          <a:p>
            <a:pPr algn="ctr"/>
            <a:r>
              <a:rPr lang="en-US" sz="6800" b="1" dirty="0">
                <a:solidFill>
                  <a:schemeClr val="bg1"/>
                </a:solidFill>
                <a:latin typeface="Bookman Old Style" panose="02050604050505020204" pitchFamily="18" charset="0"/>
                <a:cs typeface="Arial" panose="020B0604020202020204" pitchFamily="34" charset="0"/>
              </a:rPr>
              <a:t>Investigating Flaws in Female Firefighter Personal Protective Clothing</a:t>
            </a:r>
          </a:p>
          <a:p>
            <a:pPr algn="ctr"/>
            <a:endParaRPr lang="en-US" sz="1600" b="1" u="sng" dirty="0">
              <a:solidFill>
                <a:schemeClr val="bg1"/>
              </a:solidFill>
              <a:latin typeface="Bookman Old Style" panose="02050604050505020204" pitchFamily="18" charset="0"/>
              <a:cs typeface="Arial" panose="020B0604020202020204" pitchFamily="34" charset="0"/>
            </a:endParaRPr>
          </a:p>
          <a:p>
            <a:pPr algn="ctr"/>
            <a:r>
              <a:rPr lang="en-US" sz="5400" b="1" u="sng" dirty="0">
                <a:solidFill>
                  <a:schemeClr val="bg1"/>
                </a:solidFill>
                <a:latin typeface="Bookman Old Style" panose="02050604050505020204" pitchFamily="18" charset="0"/>
                <a:cs typeface="Arial" panose="020B0604020202020204" pitchFamily="34" charset="0"/>
              </a:rPr>
              <a:t>Sydney Cornett</a:t>
            </a:r>
          </a:p>
          <a:p>
            <a:pPr algn="ctr"/>
            <a:r>
              <a:rPr lang="en-US" sz="5400" b="1" dirty="0">
                <a:solidFill>
                  <a:schemeClr val="bg1"/>
                </a:solidFill>
                <a:latin typeface="Bookman Old Style" panose="02050604050505020204" pitchFamily="18" charset="0"/>
                <a:cs typeface="Arial" panose="020B0604020202020204" pitchFamily="34" charset="0"/>
              </a:rPr>
              <a:t>Meredith McQuerry, PhD</a:t>
            </a:r>
          </a:p>
          <a:p>
            <a:pPr algn="ctr"/>
            <a:r>
              <a:rPr lang="en-US" sz="4400" b="1" dirty="0">
                <a:solidFill>
                  <a:schemeClr val="bg1"/>
                </a:solidFill>
                <a:latin typeface="Bookman Old Style" panose="02050604050505020204" pitchFamily="18" charset="0"/>
                <a:cs typeface="Arial" panose="020B0604020202020204" pitchFamily="34" charset="0"/>
              </a:rPr>
              <a:t>Florida State University, Jim Moran College of Entrepreneurship </a:t>
            </a:r>
          </a:p>
        </p:txBody>
      </p:sp>
      <p:sp>
        <p:nvSpPr>
          <p:cNvPr id="9" name="Rounded Rectangle 8">
            <a:extLst>
              <a:ext uri="{FF2B5EF4-FFF2-40B4-BE49-F238E27FC236}">
                <a16:creationId xmlns:a16="http://schemas.microsoft.com/office/drawing/2014/main" id="{7ECCC18F-F538-134C-B6BB-F15740D44E5E}"/>
              </a:ext>
            </a:extLst>
          </p:cNvPr>
          <p:cNvSpPr/>
          <p:nvPr/>
        </p:nvSpPr>
        <p:spPr>
          <a:xfrm>
            <a:off x="0" y="5029842"/>
            <a:ext cx="43891200" cy="4086361"/>
          </a:xfrm>
          <a:prstGeom prst="roundRect">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7017CD83-00CB-B943-A932-34D20CFB6A33}"/>
              </a:ext>
            </a:extLst>
          </p:cNvPr>
          <p:cNvSpPr txBox="1"/>
          <p:nvPr/>
        </p:nvSpPr>
        <p:spPr>
          <a:xfrm>
            <a:off x="0" y="5029842"/>
            <a:ext cx="43891200" cy="3662541"/>
          </a:xfrm>
          <a:prstGeom prst="rect">
            <a:avLst/>
          </a:prstGeom>
          <a:noFill/>
        </p:spPr>
        <p:txBody>
          <a:bodyPr wrap="square" rtlCol="0">
            <a:spAutoFit/>
          </a:bodyPr>
          <a:lstStyle/>
          <a:p>
            <a:pPr algn="ctr"/>
            <a:r>
              <a:rPr lang="en-US" sz="5400" b="1" dirty="0">
                <a:solidFill>
                  <a:schemeClr val="bg1"/>
                </a:solidFill>
                <a:latin typeface="Times New Roman" panose="02020603050405020304" pitchFamily="18" charset="0"/>
                <a:cs typeface="Times New Roman" panose="02020603050405020304" pitchFamily="18" charset="0"/>
              </a:rPr>
              <a:t>Abstract</a:t>
            </a:r>
          </a:p>
          <a:p>
            <a:pPr algn="ctr"/>
            <a:endParaRPr lang="en-US" u="sng" dirty="0">
              <a:solidFill>
                <a:schemeClr val="bg1"/>
              </a:solidFill>
              <a:latin typeface="Times New Roman" panose="02020603050405020304" pitchFamily="18" charset="0"/>
              <a:cs typeface="Times New Roman" panose="02020603050405020304" pitchFamily="18" charset="0"/>
            </a:endParaRPr>
          </a:p>
          <a:p>
            <a:pPr algn="ctr"/>
            <a:r>
              <a:rPr lang="en-US" sz="4000" dirty="0">
                <a:solidFill>
                  <a:schemeClr val="bg1"/>
                </a:solidFill>
              </a:rPr>
              <a:t>This research is ongoing, but has begun to expose the weaknesses in the design of both structural and wildland personal protective clothing (PPC) as it pertains to female firefighters specifically. Female firefighters are at a greater risk for injury on the job because the PPC they wear was not designed for the female form, and therefore female firefighters are limited in functionality and comfort due to ill-fitting PPC. So far, this research has exposed the design flaws of female PPPC by conducting focus groups to discuss the aspects of the design of PPC that limit functionality and comfort with the goal of increasing awareness of this issue and educating manufacturers. </a:t>
            </a:r>
          </a:p>
        </p:txBody>
      </p:sp>
      <p:sp>
        <p:nvSpPr>
          <p:cNvPr id="10" name="Oval 9">
            <a:extLst>
              <a:ext uri="{FF2B5EF4-FFF2-40B4-BE49-F238E27FC236}">
                <a16:creationId xmlns:a16="http://schemas.microsoft.com/office/drawing/2014/main" id="{DC4538E6-0A4B-454B-97D4-FB840AF04160}"/>
              </a:ext>
            </a:extLst>
          </p:cNvPr>
          <p:cNvSpPr/>
          <p:nvPr/>
        </p:nvSpPr>
        <p:spPr>
          <a:xfrm>
            <a:off x="29134666" y="9672444"/>
            <a:ext cx="14756533" cy="15981556"/>
          </a:xfrm>
          <a:prstGeom prst="ellipse">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ounded Rectangle 10">
            <a:extLst>
              <a:ext uri="{FF2B5EF4-FFF2-40B4-BE49-F238E27FC236}">
                <a16:creationId xmlns:a16="http://schemas.microsoft.com/office/drawing/2014/main" id="{7F324193-2169-7944-AAEE-2C7A31EA2B5D}"/>
              </a:ext>
            </a:extLst>
          </p:cNvPr>
          <p:cNvSpPr/>
          <p:nvPr/>
        </p:nvSpPr>
        <p:spPr>
          <a:xfrm>
            <a:off x="15155162" y="10631107"/>
            <a:ext cx="13580875" cy="21226348"/>
          </a:xfrm>
          <a:prstGeom prst="roundRect">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2" name="Rounded Rectangle 11">
            <a:extLst>
              <a:ext uri="{FF2B5EF4-FFF2-40B4-BE49-F238E27FC236}">
                <a16:creationId xmlns:a16="http://schemas.microsoft.com/office/drawing/2014/main" id="{5F44EF3C-C19E-8C4B-AEDA-6003D0710901}"/>
              </a:ext>
            </a:extLst>
          </p:cNvPr>
          <p:cNvSpPr/>
          <p:nvPr/>
        </p:nvSpPr>
        <p:spPr>
          <a:xfrm>
            <a:off x="-1" y="23687660"/>
            <a:ext cx="14756530" cy="7968169"/>
          </a:xfrm>
          <a:prstGeom prst="roundRect">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Oval 12">
            <a:extLst>
              <a:ext uri="{FF2B5EF4-FFF2-40B4-BE49-F238E27FC236}">
                <a16:creationId xmlns:a16="http://schemas.microsoft.com/office/drawing/2014/main" id="{78619447-503A-044E-A8A0-230AE02288B0}"/>
              </a:ext>
            </a:extLst>
          </p:cNvPr>
          <p:cNvSpPr/>
          <p:nvPr/>
        </p:nvSpPr>
        <p:spPr>
          <a:xfrm>
            <a:off x="1" y="9672445"/>
            <a:ext cx="14756530" cy="13471102"/>
          </a:xfrm>
          <a:prstGeom prst="ellipse">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3600" dirty="0">
              <a:solidFill>
                <a:schemeClr val="bg1"/>
              </a:solidFill>
            </a:endParaRPr>
          </a:p>
        </p:txBody>
      </p:sp>
      <p:sp>
        <p:nvSpPr>
          <p:cNvPr id="14" name="TextBox 13">
            <a:extLst>
              <a:ext uri="{FF2B5EF4-FFF2-40B4-BE49-F238E27FC236}">
                <a16:creationId xmlns:a16="http://schemas.microsoft.com/office/drawing/2014/main" id="{B365E72F-C3CE-A34A-92A8-A604BFEC8926}"/>
              </a:ext>
            </a:extLst>
          </p:cNvPr>
          <p:cNvSpPr txBox="1"/>
          <p:nvPr/>
        </p:nvSpPr>
        <p:spPr>
          <a:xfrm>
            <a:off x="1815790" y="10516271"/>
            <a:ext cx="11124947" cy="11480066"/>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Introduction</a:t>
            </a:r>
            <a:r>
              <a:rPr lang="en-US" sz="6000" b="1" dirty="0">
                <a:solidFill>
                  <a:schemeClr val="bg1"/>
                </a:solidFill>
                <a:latin typeface="Times New Roman" panose="02020603050405020304" pitchFamily="18" charset="0"/>
                <a:cs typeface="Times New Roman" panose="02020603050405020304" pitchFamily="18" charset="0"/>
              </a:rPr>
              <a:t> </a:t>
            </a:r>
          </a:p>
          <a:p>
            <a:pPr algn="ctr"/>
            <a:r>
              <a:rPr lang="en-US" sz="4000" dirty="0">
                <a:solidFill>
                  <a:schemeClr val="bg1"/>
                </a:solidFill>
              </a:rPr>
              <a:t>Historically, firefighting is a male-dominated profession as women only began to join the field in 1973. Over time, women have become increasingly accepted into the field of firefighting, but women still experience challenges in the most fundamental aspects of their field- their equipment. This study in particular investigates the challenges women face in the design of their personal protective clothing (PPC). Previous research indicates that there is an emergent need for PPC designed specifically for women, as sizing down in the men’s cut of their gear produces a poor fit that is not compatible with the female frame (Boorady 2013). This study is intended to investigate flaws in the design of female PPC and spread awareness of these flaws to manufacturers and the public to improve the safety of female firefighters.</a:t>
            </a:r>
          </a:p>
        </p:txBody>
      </p:sp>
      <p:sp>
        <p:nvSpPr>
          <p:cNvPr id="15" name="TextBox 14">
            <a:extLst>
              <a:ext uri="{FF2B5EF4-FFF2-40B4-BE49-F238E27FC236}">
                <a16:creationId xmlns:a16="http://schemas.microsoft.com/office/drawing/2014/main" id="{65E9FA86-3290-DC45-80AA-04B9BCDBEE75}"/>
              </a:ext>
            </a:extLst>
          </p:cNvPr>
          <p:cNvSpPr txBox="1"/>
          <p:nvPr/>
        </p:nvSpPr>
        <p:spPr>
          <a:xfrm>
            <a:off x="31092467" y="10784178"/>
            <a:ext cx="10982943" cy="13572946"/>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Conclusion</a:t>
            </a:r>
            <a:endParaRPr lang="en-US" sz="1000" b="1" dirty="0">
              <a:solidFill>
                <a:schemeClr val="bg1"/>
              </a:solidFill>
              <a:latin typeface="Times New Roman" panose="02020603050405020304" pitchFamily="18" charset="0"/>
              <a:cs typeface="Times New Roman" panose="02020603050405020304" pitchFamily="18" charset="0"/>
            </a:endParaRPr>
          </a:p>
          <a:p>
            <a:pPr algn="ctr"/>
            <a:r>
              <a:rPr lang="en-US" sz="4000" dirty="0">
                <a:solidFill>
                  <a:schemeClr val="bg1"/>
                </a:solidFill>
                <a:latin typeface="Times New Roman" panose="02020603050405020304" pitchFamily="18" charset="0"/>
                <a:cs typeface="Times New Roman" panose="02020603050405020304" pitchFamily="18" charset="0"/>
              </a:rPr>
              <a:t>The preliminary conclusion drawn from the qualitative data collected in this experiment shows that most current designs of personal protective clothing (PPC) manufactured for firefighters are not compatible with the frame of female first responders. Existing designs tend to cater towards the characteristics of the male frame such as broad shoulders, low waistline, and a flat chest. These characteristics of the design of firefighter PPC causes most gear, even when measured to the female and custom made, to be ill-fitting and uncomfortable, often preventing females to be able to use all the intended functions of their equipment. This not only hinders the female firefighters from being able to do their job at their best, but makes them feel even less secure in their safety because of their limitations in mobility in high pressure situations. These findings indicate the need for PPC designed specifically for women, as sizing down the men’s cut is unsatisfactory</a:t>
            </a:r>
            <a:r>
              <a:rPr lang="en-US" sz="4000" dirty="0">
                <a:solidFill>
                  <a:schemeClr val="bg1"/>
                </a:solidFill>
              </a:rPr>
              <a:t>.</a:t>
            </a:r>
          </a:p>
          <a:p>
            <a:r>
              <a:rPr lang="en-US" dirty="0">
                <a:solidFill>
                  <a:schemeClr val="bg1"/>
                </a:solidFill>
              </a:rPr>
              <a:t> </a:t>
            </a:r>
          </a:p>
        </p:txBody>
      </p:sp>
      <p:sp>
        <p:nvSpPr>
          <p:cNvPr id="16" name="TextBox 15">
            <a:extLst>
              <a:ext uri="{FF2B5EF4-FFF2-40B4-BE49-F238E27FC236}">
                <a16:creationId xmlns:a16="http://schemas.microsoft.com/office/drawing/2014/main" id="{018547CF-FA0F-164D-8798-3E3ACE6B4298}"/>
              </a:ext>
            </a:extLst>
          </p:cNvPr>
          <p:cNvSpPr txBox="1"/>
          <p:nvPr/>
        </p:nvSpPr>
        <p:spPr>
          <a:xfrm>
            <a:off x="674194" y="24357124"/>
            <a:ext cx="13408138" cy="6370975"/>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Methods</a:t>
            </a:r>
          </a:p>
          <a:p>
            <a:pPr algn="ctr"/>
            <a:r>
              <a:rPr lang="en-US" sz="4000" dirty="0">
                <a:solidFill>
                  <a:schemeClr val="bg1"/>
                </a:solidFill>
              </a:rPr>
              <a:t>Researchers investigated the issues in the current design of female firefighter personal protective clothing by conducting in-depth surveys and hosting focus groups in which they invited female firefighters to discuss flaws in their personal protective clothing that limits their comfort and mobility when doing their job as a first responder. Researchers also hosted focus groups in which they invited representatives from manufacturers to discuss how the PPC is designed and why so few manufacturers offer a PPC line specifically for women.</a:t>
            </a:r>
          </a:p>
        </p:txBody>
      </p:sp>
      <p:sp>
        <p:nvSpPr>
          <p:cNvPr id="17" name="TextBox 16">
            <a:extLst>
              <a:ext uri="{FF2B5EF4-FFF2-40B4-BE49-F238E27FC236}">
                <a16:creationId xmlns:a16="http://schemas.microsoft.com/office/drawing/2014/main" id="{8D2E75F4-81D6-0C41-BCCF-B6812A0F4423}"/>
              </a:ext>
            </a:extLst>
          </p:cNvPr>
          <p:cNvSpPr txBox="1"/>
          <p:nvPr/>
        </p:nvSpPr>
        <p:spPr>
          <a:xfrm>
            <a:off x="15873857" y="11328758"/>
            <a:ext cx="12143479" cy="20528697"/>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Results</a:t>
            </a:r>
          </a:p>
          <a:p>
            <a:pPr algn="ctr"/>
            <a:r>
              <a:rPr lang="en-US" sz="4000" dirty="0">
                <a:solidFill>
                  <a:schemeClr val="bg1"/>
                </a:solidFill>
                <a:latin typeface="Times New Roman" panose="02020603050405020304" pitchFamily="18" charset="0"/>
                <a:cs typeface="Times New Roman" panose="02020603050405020304" pitchFamily="18" charset="0"/>
              </a:rPr>
              <a:t>The preliminary results for the qualitative data collected in this experiment is that there are many practical flaws in the design of firefighter personal protective clothing for women in their coats, pants, and their gear. Generally, the shoulders on the coats of female firefighters are cut too broad which restricts their mobility and affects the arm length of their coats. In addition, the chest area is generally too small, which affects upper body mobility. In the pants, generally the waist is not high enough to reach a woman's true waist, and thus leaves the pants uncomfortably around the woman's hips and affects the fit of the pants in the rear. </a:t>
            </a: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endParaRPr lang="en-US" sz="4000" dirty="0">
              <a:solidFill>
                <a:schemeClr val="bg1"/>
              </a:solidFill>
              <a:latin typeface="Times New Roman" panose="02020603050405020304" pitchFamily="18" charset="0"/>
              <a:cs typeface="Times New Roman" panose="02020603050405020304" pitchFamily="18" charset="0"/>
            </a:endParaRPr>
          </a:p>
          <a:p>
            <a:pPr algn="ctr"/>
            <a:r>
              <a:rPr lang="en-US" sz="4000" dirty="0">
                <a:solidFill>
                  <a:schemeClr val="bg1"/>
                </a:solidFill>
                <a:latin typeface="Times New Roman" panose="02020603050405020304" pitchFamily="18" charset="0"/>
                <a:cs typeface="Times New Roman" panose="02020603050405020304" pitchFamily="18" charset="0"/>
              </a:rPr>
              <a:t>In both the pants and the coats, the excessive length was cited as another factor that affected the ability of female firefighters to do their job without constant adjustments. Manufacturers reported that one of the reasons PPC lines tailored to women are rare is because there is not a big market for the manufacturers, as firefighting is a male- dominated field.</a:t>
            </a:r>
          </a:p>
        </p:txBody>
      </p:sp>
      <p:pic>
        <p:nvPicPr>
          <p:cNvPr id="19" name="Picture 18">
            <a:extLst>
              <a:ext uri="{FF2B5EF4-FFF2-40B4-BE49-F238E27FC236}">
                <a16:creationId xmlns:a16="http://schemas.microsoft.com/office/drawing/2014/main" id="{6B94A82B-1353-EB43-9E43-DBC1F6971E65}"/>
              </a:ext>
            </a:extLst>
          </p:cNvPr>
          <p:cNvPicPr>
            <a:picLocks noChangeAspect="1"/>
          </p:cNvPicPr>
          <p:nvPr/>
        </p:nvPicPr>
        <p:blipFill>
          <a:blip r:embed="rId4"/>
          <a:stretch>
            <a:fillRect/>
          </a:stretch>
        </p:blipFill>
        <p:spPr>
          <a:xfrm>
            <a:off x="-837543" y="-278343"/>
            <a:ext cx="8215806" cy="6161855"/>
          </a:xfrm>
          <a:prstGeom prst="rect">
            <a:avLst/>
          </a:prstGeom>
        </p:spPr>
      </p:pic>
      <p:pic>
        <p:nvPicPr>
          <p:cNvPr id="21" name="Picture 20" descr="Logo&#10;&#10;Description automatically generated">
            <a:extLst>
              <a:ext uri="{FF2B5EF4-FFF2-40B4-BE49-F238E27FC236}">
                <a16:creationId xmlns:a16="http://schemas.microsoft.com/office/drawing/2014/main" id="{AD11AA29-1796-5B4C-B82F-E2BE4ADB6008}"/>
              </a:ext>
            </a:extLst>
          </p:cNvPr>
          <p:cNvPicPr>
            <a:picLocks noChangeAspect="1"/>
          </p:cNvPicPr>
          <p:nvPr/>
        </p:nvPicPr>
        <p:blipFill>
          <a:blip r:embed="rId5"/>
          <a:stretch>
            <a:fillRect/>
          </a:stretch>
        </p:blipFill>
        <p:spPr>
          <a:xfrm>
            <a:off x="38407041" y="717426"/>
            <a:ext cx="3843833" cy="3843833"/>
          </a:xfrm>
          <a:prstGeom prst="rect">
            <a:avLst/>
          </a:prstGeom>
        </p:spPr>
      </p:pic>
      <p:pic>
        <p:nvPicPr>
          <p:cNvPr id="1030" name="Picture 6" descr="A critical review of female firefighter protective clothing and equipment  workplace challenges | Emerald Insight">
            <a:extLst>
              <a:ext uri="{FF2B5EF4-FFF2-40B4-BE49-F238E27FC236}">
                <a16:creationId xmlns:a16="http://schemas.microsoft.com/office/drawing/2014/main" id="{60D5D5A1-FBBB-0F4F-B50C-1B9504A8EEF5}"/>
              </a:ext>
            </a:extLst>
          </p:cNvPr>
          <p:cNvPicPr>
            <a:picLocks noChangeAspect="1" noChangeArrowheads="1"/>
          </p:cNvPicPr>
          <p:nvPr/>
        </p:nvPicPr>
        <p:blipFill rotWithShape="1">
          <a:blip r:embed="rId6">
            <a:extLst>
              <a:ext uri="{28A0092B-C50C-407E-A947-70E740481C1C}">
                <a14:useLocalDpi xmlns:a14="http://schemas.microsoft.com/office/drawing/2010/main" val="0"/>
              </a:ext>
            </a:extLst>
          </a:blip>
          <a:srcRect t="8818"/>
          <a:stretch/>
        </p:blipFill>
        <p:spPr bwMode="auto">
          <a:xfrm>
            <a:off x="16572318" y="20364320"/>
            <a:ext cx="4548553" cy="5558453"/>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descr="Women in Fire – The Voice of Women">
            <a:extLst>
              <a:ext uri="{FF2B5EF4-FFF2-40B4-BE49-F238E27FC236}">
                <a16:creationId xmlns:a16="http://schemas.microsoft.com/office/drawing/2014/main" id="{B62FF59F-2B90-604D-A3BB-AE53019EEBEC}"/>
              </a:ext>
            </a:extLst>
          </p:cNvPr>
          <p:cNvPicPr>
            <a:picLocks noChangeAspect="1" noChangeArrowheads="1"/>
          </p:cNvPicPr>
          <p:nvPr/>
        </p:nvPicPr>
        <p:blipFill rotWithShape="1">
          <a:blip r:embed="rId7">
            <a:extLst>
              <a:ext uri="{28A0092B-C50C-407E-A947-70E740481C1C}">
                <a14:useLocalDpi xmlns:a14="http://schemas.microsoft.com/office/drawing/2010/main" val="0"/>
              </a:ext>
            </a:extLst>
          </a:blip>
          <a:srcRect l="31586" t="-1949" r="30843"/>
          <a:stretch/>
        </p:blipFill>
        <p:spPr bwMode="auto">
          <a:xfrm>
            <a:off x="22539202" y="20364320"/>
            <a:ext cx="4779670" cy="5558453"/>
          </a:xfrm>
          <a:prstGeom prst="rect">
            <a:avLst/>
          </a:prstGeom>
          <a:noFill/>
          <a:extLst>
            <a:ext uri="{909E8E84-426E-40DD-AFC4-6F175D3DCCD1}">
              <a14:hiddenFill xmlns:a14="http://schemas.microsoft.com/office/drawing/2010/main">
                <a:solidFill>
                  <a:srgbClr val="FFFFFF"/>
                </a:solidFill>
              </a14:hiddenFill>
            </a:ext>
          </a:extLst>
        </p:spPr>
      </p:pic>
      <p:sp>
        <p:nvSpPr>
          <p:cNvPr id="22" name="Rounded Rectangle 21">
            <a:extLst>
              <a:ext uri="{FF2B5EF4-FFF2-40B4-BE49-F238E27FC236}">
                <a16:creationId xmlns:a16="http://schemas.microsoft.com/office/drawing/2014/main" id="{35A0E837-5CAC-8A4E-B68A-D4A3E4C9F832}"/>
              </a:ext>
            </a:extLst>
          </p:cNvPr>
          <p:cNvSpPr/>
          <p:nvPr/>
        </p:nvSpPr>
        <p:spPr>
          <a:xfrm>
            <a:off x="29134666" y="25922773"/>
            <a:ext cx="14756532" cy="2740746"/>
          </a:xfrm>
          <a:prstGeom prst="roundRect">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ounded Rectangle 23">
            <a:extLst>
              <a:ext uri="{FF2B5EF4-FFF2-40B4-BE49-F238E27FC236}">
                <a16:creationId xmlns:a16="http://schemas.microsoft.com/office/drawing/2014/main" id="{94C25329-EDC2-3A4C-9240-D1EAD485F178}"/>
              </a:ext>
            </a:extLst>
          </p:cNvPr>
          <p:cNvSpPr/>
          <p:nvPr/>
        </p:nvSpPr>
        <p:spPr>
          <a:xfrm>
            <a:off x="29134666" y="29087339"/>
            <a:ext cx="14756534" cy="2501895"/>
          </a:xfrm>
          <a:prstGeom prst="roundRect">
            <a:avLst/>
          </a:prstGeom>
          <a:solidFill>
            <a:srgbClr val="792F4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5" name="TextBox 24">
            <a:extLst>
              <a:ext uri="{FF2B5EF4-FFF2-40B4-BE49-F238E27FC236}">
                <a16:creationId xmlns:a16="http://schemas.microsoft.com/office/drawing/2014/main" id="{1795D0C7-318A-454D-B4E5-6BAA71FB0C6B}"/>
              </a:ext>
            </a:extLst>
          </p:cNvPr>
          <p:cNvSpPr txBox="1"/>
          <p:nvPr/>
        </p:nvSpPr>
        <p:spPr>
          <a:xfrm>
            <a:off x="29718000" y="26164341"/>
            <a:ext cx="13499006" cy="2062103"/>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Future Directions</a:t>
            </a:r>
          </a:p>
          <a:p>
            <a:pPr algn="ctr"/>
            <a:r>
              <a:rPr lang="en-US" sz="4000" dirty="0">
                <a:solidFill>
                  <a:schemeClr val="bg1"/>
                </a:solidFill>
                <a:latin typeface="Times New Roman" panose="02020603050405020304" pitchFamily="18" charset="0"/>
                <a:cs typeface="Times New Roman" panose="02020603050405020304" pitchFamily="18" charset="0"/>
              </a:rPr>
              <a:t>In the future, researchers would like to expand the scope of this project to include PPE elements like gloves, helmets, and SBAs.</a:t>
            </a:r>
          </a:p>
        </p:txBody>
      </p:sp>
      <p:sp>
        <p:nvSpPr>
          <p:cNvPr id="26" name="TextBox 25">
            <a:extLst>
              <a:ext uri="{FF2B5EF4-FFF2-40B4-BE49-F238E27FC236}">
                <a16:creationId xmlns:a16="http://schemas.microsoft.com/office/drawing/2014/main" id="{167D5318-9468-654B-9E20-36D11558C988}"/>
              </a:ext>
            </a:extLst>
          </p:cNvPr>
          <p:cNvSpPr txBox="1"/>
          <p:nvPr/>
        </p:nvSpPr>
        <p:spPr>
          <a:xfrm>
            <a:off x="29134664" y="28978173"/>
            <a:ext cx="14756533" cy="2677656"/>
          </a:xfrm>
          <a:prstGeom prst="rect">
            <a:avLst/>
          </a:prstGeom>
          <a:noFill/>
        </p:spPr>
        <p:txBody>
          <a:bodyPr wrap="square" rtlCol="0">
            <a:spAutoFit/>
          </a:bodyPr>
          <a:lstStyle/>
          <a:p>
            <a:pPr algn="ctr"/>
            <a:r>
              <a:rPr lang="en-US" sz="4800" b="1" dirty="0">
                <a:solidFill>
                  <a:schemeClr val="bg1"/>
                </a:solidFill>
                <a:latin typeface="Times New Roman" panose="02020603050405020304" pitchFamily="18" charset="0"/>
                <a:cs typeface="Times New Roman" panose="02020603050405020304" pitchFamily="18" charset="0"/>
              </a:rPr>
              <a:t>References</a:t>
            </a:r>
          </a:p>
          <a:p>
            <a:pPr algn="ctr"/>
            <a:r>
              <a:rPr lang="en-US" sz="4000" dirty="0">
                <a:solidFill>
                  <a:schemeClr val="bg1"/>
                </a:solidFill>
                <a:latin typeface="Times New Roman" panose="02020603050405020304" pitchFamily="18" charset="0"/>
                <a:cs typeface="Times New Roman" panose="02020603050405020304" pitchFamily="18" charset="0"/>
              </a:rPr>
              <a:t>Boorady, Lynn M., et al. "Exploration of firefighter bunker gear part 2: assessing the needs of the female firefighter." Journal of Textile and Apparel, Technology and Management 8.2 (2013).</a:t>
            </a:r>
          </a:p>
        </p:txBody>
      </p:sp>
    </p:spTree>
    <p:extLst>
      <p:ext uri="{BB962C8B-B14F-4D97-AF65-F5344CB8AC3E}">
        <p14:creationId xmlns:p14="http://schemas.microsoft.com/office/powerpoint/2010/main" val="1649220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6036</TotalTime>
  <Words>792</Words>
  <Application>Microsoft Macintosh PowerPoint</Application>
  <PresentationFormat>Custom</PresentationFormat>
  <Paragraphs>34</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Bookman Old Style</vt:lpstr>
      <vt:lpstr>Calibri</vt:lpstr>
      <vt:lpstr>Calibri Light</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Sydney Cornett</dc:creator>
  <cp:lastModifiedBy>Sydney Cornett</cp:lastModifiedBy>
  <cp:revision>7</cp:revision>
  <dcterms:created xsi:type="dcterms:W3CDTF">2022-03-04T01:13:37Z</dcterms:created>
  <dcterms:modified xsi:type="dcterms:W3CDTF">2022-03-18T18:54:53Z</dcterms:modified>
</cp:coreProperties>
</file>